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9" r:id="rId5"/>
    <p:sldId id="271" r:id="rId6"/>
    <p:sldId id="272" r:id="rId7"/>
    <p:sldId id="274" r:id="rId8"/>
    <p:sldId id="276" r:id="rId9"/>
    <p:sldId id="273" r:id="rId10"/>
    <p:sldId id="279" r:id="rId11"/>
    <p:sldId id="277" r:id="rId12"/>
    <p:sldId id="278" r:id="rId13"/>
    <p:sldId id="258" r:id="rId14"/>
    <p:sldId id="27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E89E"/>
    <a:srgbClr val="EB5757"/>
    <a:srgbClr val="0F3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5967" autoAdjust="0"/>
  </p:normalViewPr>
  <p:slideViewPr>
    <p:cSldViewPr snapToGrid="0">
      <p:cViewPr varScale="1">
        <p:scale>
          <a:sx n="108" d="100"/>
          <a:sy n="108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9015E-74D1-4006-A723-2A3EFB38A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199E42-1C85-4D86-B8CC-0C5412F33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B9C98F-D5DF-4020-A4B0-B5BDC34E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20EFF2-C639-4BCF-924E-F33CB295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2FEA2A-021E-4354-B614-4AFD8DC3F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575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4081B-5D6C-48A5-817F-F297558C7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0B73D7-D10C-482E-8328-497651EDF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188D9C-068A-47EC-AA4D-CEF346479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F3F1A5-465B-4964-9677-555905FC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ACA83F-47F2-4DAF-91AF-1A7C2301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646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F31E85-2B33-41F6-AF29-36D681B3EA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503D6D9-9A9E-4BE3-813E-6DA12FA05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F7C4EE-CE4F-487F-B2ED-B9E71EA76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3415FC-15FE-4B17-B990-092C7465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89B407-2661-4E6E-AFC8-6A3DF4814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33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5C421A-5AE0-4085-A5B5-FC965311F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C10AD9-A643-4D25-B5CD-A6BDDD799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7DAD2A-CDA8-4911-BEE8-639AFACEB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E5A838-6856-4F6A-975E-04904F28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911E11-0C01-4196-AFE6-48E3BF744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301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295CB4-9D16-40F0-A1CF-F477CE5C8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A0FEA91-1B1D-48BF-9726-0105DBFB0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D03B39-616D-47A6-8A45-A176D76F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76BD02-9B22-4DF1-8A4A-33A469C4C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A4C4F1-8FB7-4E28-85F0-01D133AEA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74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993272-F54E-4DA5-992B-FE343466B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924BB8-107F-44C0-86FC-B75EFFCF3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FF42EC-BBD8-4918-B0A7-7DF9CEEA1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369B89-E478-475B-A89A-7DF2EF06C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590A43-3B9E-4154-9F4F-B412E1FE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4434D2D-F478-4E03-8D8F-752E194B5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9383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16EF21-ADE1-463E-A141-CFEC0D11F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1AD791-CA27-4208-AA1D-B5A9ABC23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12756E8-CD2D-4F9B-8DDB-F74D13599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D415243-1C8C-4837-8329-6D4DEE18A9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87A8ED8-CD36-40E3-ACCB-180E654BF3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9C50626-83A0-4A85-8D21-681B0281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FCA5DE4-07F2-4AFB-8278-985F25A2F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42B8A8F-D2E0-4AF7-9F54-EB52AE47D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185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594797-19A4-43B2-BC8A-D3227EBCD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C179142-8A99-4BF6-9C0C-51EE2D367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CEA24E-9EE2-4695-9CB6-2A1E69A9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2E9D6B-C551-4A82-87EE-DC43DE481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823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39F1377-A9BC-4A0A-8AE3-7F5B70E7F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547663-AD7B-42F7-844D-D3178E2AF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12DA504-C97C-4C25-8C47-2B8CA018F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83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5AF87-4EA5-4FA1-AF52-F658B9432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3082AE-899A-48C5-A408-FE17BD39E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766DF5-DE76-4B4A-A291-1BB8E6147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90783C3-98E1-4C82-8919-D9760AA63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111444-DAEC-4B9E-A385-C4642C51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528DE5-6661-4222-A748-89746A4E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0662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F9F470-469F-41C6-A07B-665A0CFBD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AFF1762-3DF6-4302-9CDD-81C915467B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C95C84-94D6-4162-895E-022169658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E4975-AB0E-4DC8-ADD3-4FCB453B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00CE442-1B31-4502-896E-924F7AE5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C7D1F5-D766-412C-8BCC-526A9398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75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7E467F-49A5-4F5B-9AD8-40838687C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DD4371-ACBA-4D57-A92B-E564D1DCC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4E2F00-EC53-4AB5-A184-A30C17B5E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E9CD3-4EB0-432F-A86C-F3F1048F2CA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761398-750F-471A-A132-4BE23CFD4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55CEFA-AA27-4DC0-A0CF-D56FC95082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7617D-0997-4F50-901C-8AEF1E62B4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698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ir.com.ru/news/sobornostkakosobennostrossiiskogomentaliteta" TargetMode="External"/><Relationship Id="rId2" Type="http://schemas.openxmlformats.org/officeDocument/2006/relationships/hyperlink" Target="https://ru.wikipedia.org/wiki/&#1057;&#1086;&#1073;&#1086;&#1088;&#1085;&#1086;&#1089;&#1090;&#1100;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udopedia.ru/10_162406_sobornost--kak-printsip-obshchestvennogo-ustroystva.html?ysclid=lp5u25c5na714313908" TargetMode="External"/><Relationship Id="rId5" Type="http://schemas.openxmlformats.org/officeDocument/2006/relationships/hyperlink" Target="https://ru.wikipedia.org/wiki/&#1052;&#1091;&#1083;&#1100;&#1090;&#1080;&#1082;&#1091;&#1083;&#1100;&#1090;&#1091;&#1088;&#1072;&#1083;&#1080;&#1079;&#1084;" TargetMode="External"/><Relationship Id="rId4" Type="http://schemas.openxmlformats.org/officeDocument/2006/relationships/hyperlink" Target="https://pub.wikireading.ru/134224?ysclid=lp74jw8feo47125675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syera.ru/sobornost-v-russkoy-kulture_11722.htm" TargetMode="External"/><Relationship Id="rId2" Type="http://schemas.openxmlformats.org/officeDocument/2006/relationships/hyperlink" Target="https://nauka-pedagogika.com/pedagogika-13-00-01/dissertaciya-sobornost-kak-osnova-filosofii-obrazovaniya-o-sergiya-bulgakov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19471B-984C-4DA9-A644-C26CF8EC5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0863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6ABBEC-D14A-4E84-9288-15761426D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9" y="4377298"/>
            <a:ext cx="5208494" cy="1418104"/>
          </a:xfrm>
          <a:solidFill>
            <a:schemeClr val="tx1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379774608">
                  <a:custGeom>
                    <a:avLst/>
                    <a:gdLst>
                      <a:gd name="connsiteX0" fmla="*/ 0 w 9144000"/>
                      <a:gd name="connsiteY0" fmla="*/ 0 h 2387600"/>
                      <a:gd name="connsiteX1" fmla="*/ 9144000 w 9144000"/>
                      <a:gd name="connsiteY1" fmla="*/ 0 h 2387600"/>
                      <a:gd name="connsiteX2" fmla="*/ 9144000 w 9144000"/>
                      <a:gd name="connsiteY2" fmla="*/ 2387600 h 2387600"/>
                      <a:gd name="connsiteX3" fmla="*/ 0 w 9144000"/>
                      <a:gd name="connsiteY3" fmla="*/ 2387600 h 2387600"/>
                      <a:gd name="connsiteX4" fmla="*/ 0 w 9144000"/>
                      <a:gd name="connsiteY4" fmla="*/ 0 h 2387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4000" h="2387600" fill="none" extrusionOk="0">
                        <a:moveTo>
                          <a:pt x="0" y="0"/>
                        </a:moveTo>
                        <a:cubicBezTo>
                          <a:pt x="2779304" y="144223"/>
                          <a:pt x="7856223" y="115135"/>
                          <a:pt x="9144000" y="0"/>
                        </a:cubicBezTo>
                        <a:cubicBezTo>
                          <a:pt x="9313423" y="349680"/>
                          <a:pt x="9188548" y="1460362"/>
                          <a:pt x="9144000" y="2387600"/>
                        </a:cubicBezTo>
                        <a:cubicBezTo>
                          <a:pt x="5874423" y="2550771"/>
                          <a:pt x="1757071" y="2369264"/>
                          <a:pt x="0" y="2387600"/>
                        </a:cubicBezTo>
                        <a:cubicBezTo>
                          <a:pt x="-31214" y="1733948"/>
                          <a:pt x="-146721" y="473751"/>
                          <a:pt x="0" y="0"/>
                        </a:cubicBezTo>
                        <a:close/>
                      </a:path>
                      <a:path w="9144000" h="2387600" stroke="0" extrusionOk="0">
                        <a:moveTo>
                          <a:pt x="0" y="0"/>
                        </a:moveTo>
                        <a:cubicBezTo>
                          <a:pt x="3153554" y="168521"/>
                          <a:pt x="5534342" y="5667"/>
                          <a:pt x="9144000" y="0"/>
                        </a:cubicBezTo>
                        <a:cubicBezTo>
                          <a:pt x="9068653" y="1087638"/>
                          <a:pt x="9059116" y="2073465"/>
                          <a:pt x="9144000" y="2387600"/>
                        </a:cubicBezTo>
                        <a:cubicBezTo>
                          <a:pt x="7645035" y="2478784"/>
                          <a:pt x="2920761" y="2390540"/>
                          <a:pt x="0" y="2387600"/>
                        </a:cubicBezTo>
                        <a:cubicBezTo>
                          <a:pt x="-132018" y="1395078"/>
                          <a:pt x="2227" y="94229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>
            <a:noAutofit/>
          </a:bodyPr>
          <a:lstStyle/>
          <a:p>
            <a:pPr algn="l"/>
            <a:r>
              <a:rPr lang="ru-RU" sz="3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Апелляция к теме </a:t>
            </a:r>
            <a:r>
              <a:rPr lang="ru-RU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3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Соборности</a:t>
            </a:r>
            <a:r>
              <a:rPr lang="ru-RU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ru-RU" sz="3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в современной политике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71B1BC-AAFF-453E-BDFC-2EC4012AD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9" y="5873564"/>
            <a:ext cx="5208494" cy="342433"/>
          </a:xfrm>
          <a:solidFill>
            <a:schemeClr val="tx1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379774608">
                  <a:custGeom>
                    <a:avLst/>
                    <a:gdLst>
                      <a:gd name="connsiteX0" fmla="*/ 0 w 9144000"/>
                      <a:gd name="connsiteY0" fmla="*/ 0 h 2387600"/>
                      <a:gd name="connsiteX1" fmla="*/ 9144000 w 9144000"/>
                      <a:gd name="connsiteY1" fmla="*/ 0 h 2387600"/>
                      <a:gd name="connsiteX2" fmla="*/ 9144000 w 9144000"/>
                      <a:gd name="connsiteY2" fmla="*/ 2387600 h 2387600"/>
                      <a:gd name="connsiteX3" fmla="*/ 0 w 9144000"/>
                      <a:gd name="connsiteY3" fmla="*/ 2387600 h 2387600"/>
                      <a:gd name="connsiteX4" fmla="*/ 0 w 9144000"/>
                      <a:gd name="connsiteY4" fmla="*/ 0 h 2387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144000" h="2387600" fill="none" extrusionOk="0">
                        <a:moveTo>
                          <a:pt x="0" y="0"/>
                        </a:moveTo>
                        <a:cubicBezTo>
                          <a:pt x="2779304" y="144223"/>
                          <a:pt x="7856223" y="115135"/>
                          <a:pt x="9144000" y="0"/>
                        </a:cubicBezTo>
                        <a:cubicBezTo>
                          <a:pt x="9313423" y="349680"/>
                          <a:pt x="9188548" y="1460362"/>
                          <a:pt x="9144000" y="2387600"/>
                        </a:cubicBezTo>
                        <a:cubicBezTo>
                          <a:pt x="5874423" y="2550771"/>
                          <a:pt x="1757071" y="2369264"/>
                          <a:pt x="0" y="2387600"/>
                        </a:cubicBezTo>
                        <a:cubicBezTo>
                          <a:pt x="-31214" y="1733948"/>
                          <a:pt x="-146721" y="473751"/>
                          <a:pt x="0" y="0"/>
                        </a:cubicBezTo>
                        <a:close/>
                      </a:path>
                      <a:path w="9144000" h="2387600" stroke="0" extrusionOk="0">
                        <a:moveTo>
                          <a:pt x="0" y="0"/>
                        </a:moveTo>
                        <a:cubicBezTo>
                          <a:pt x="3153554" y="168521"/>
                          <a:pt x="5534342" y="5667"/>
                          <a:pt x="9144000" y="0"/>
                        </a:cubicBezTo>
                        <a:cubicBezTo>
                          <a:pt x="9068653" y="1087638"/>
                          <a:pt x="9059116" y="2073465"/>
                          <a:pt x="9144000" y="2387600"/>
                        </a:cubicBezTo>
                        <a:cubicBezTo>
                          <a:pt x="7645035" y="2478784"/>
                          <a:pt x="2920761" y="2390540"/>
                          <a:pt x="0" y="2387600"/>
                        </a:cubicBezTo>
                        <a:cubicBezTo>
                          <a:pt x="-132018" y="1395078"/>
                          <a:pt x="2227" y="94229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vert="horz" lIns="91440" tIns="45720" rIns="91440" bIns="45720" rtlCol="0" anchor="b">
            <a:normAutofit fontScale="37500" lnSpcReduction="20000"/>
          </a:bodyPr>
          <a:lstStyle/>
          <a:p>
            <a:pPr algn="l">
              <a:spcBef>
                <a:spcPct val="0"/>
              </a:spcBef>
            </a:pPr>
            <a:r>
              <a:rPr lang="ru-RU" sz="6000" i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Подготовил</a:t>
            </a:r>
            <a:r>
              <a:rPr lang="en-US" sz="6000" i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ru-RU" sz="6000" i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Богданов Ренат</a:t>
            </a:r>
          </a:p>
        </p:txBody>
      </p:sp>
    </p:spTree>
    <p:extLst>
      <p:ext uri="{BB962C8B-B14F-4D97-AF65-F5344CB8AC3E}">
        <p14:creationId xmlns:p14="http://schemas.microsoft.com/office/powerpoint/2010/main" val="2671368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569AD-A5A9-41B2-B062-1AE5000F6BB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Соборность в культуре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F09831-A39B-484A-BF55-A2F1FBEBA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317202" cy="4351338"/>
          </a:xfrm>
        </p:spPr>
        <p:txBody>
          <a:bodyPr>
            <a:normAutofit fontScale="77500" lnSpcReduction="20000"/>
          </a:bodyPr>
          <a:lstStyle/>
          <a:p>
            <a:pPr marL="0" indent="0" algn="l" fontAlgn="base">
              <a:buNone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 принятием православия идеи коллективного сожительства и сотворчества не только не отходят на второй план, но и начинают осознаваться с православных позиций. Коллективизм «земной» получает освящение и благословление с позиций Церкви и дополняется единством в духе, нравственным, духовным единением. Соборность, возникшая и из православия в том числе, получила универсальную реализацию в социокультурной жизни русских. Ортодоксальный характер православной религии в национальном сознании, её выход за рамки веры в более широкую сферу духовной жизни укрепили эту константу, ставшую типологической чертой в русской культуре.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F5DCDE-A8B4-43EE-B919-72FCA5838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7" r="9032"/>
          <a:stretch/>
        </p:blipFill>
        <p:spPr>
          <a:xfrm>
            <a:off x="7278948" y="1855433"/>
            <a:ext cx="4074852" cy="432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65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C0C29-3469-45F1-8537-68554C87419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Соборность и личность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B5ACBC-37CA-49FD-876D-8BEB423D4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148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Однако не всякая общность людей получает статус соборного целого. Так, Н.А. Бердяев противопоставляет соборность коммунистической соборности, коллективизму, где личность подавляется в ущерб навязанной извне «общей воле». Соборное единство не означает подавления личности человека, здесь не характерно противопоставление человека и мира, наоборот, ориентация на их единство при сохранении взаимной самостоятельности.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EEBCAB-3B93-4676-964E-4A938E8C6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688" y="1890944"/>
            <a:ext cx="4074111" cy="42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70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9A4E05-C4F6-4C22-9CB5-AA294C4B69C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255245-93F1-49EC-A709-1898C038B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Безусловно, соборность в иллюстрации русских философов и славянофилов – идеальная величина. Полностью осуществить в конкретном обществе и в настоящее время её основные идеи невозможно. Тем не менее, принцип соборности, сформулированный отечественными мыслителями, прослеживается на всех этапах нашей истории и культуры и является основным при изучении русского национального самосознания.</a:t>
            </a:r>
          </a:p>
        </p:txBody>
      </p:sp>
    </p:spTree>
    <p:extLst>
      <p:ext uri="{BB962C8B-B14F-4D97-AF65-F5344CB8AC3E}">
        <p14:creationId xmlns:p14="http://schemas.microsoft.com/office/powerpoint/2010/main" val="231893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B047E2-83E4-4EB0-B082-CA46014E482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Список источников</a:t>
            </a:r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450507-E2E7-49D3-862A-5207D0E13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«Соборность»-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https://ru.wikipedia.org/wiki/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Соборность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«Соборность, как особенность российского менталитета»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https://wir.com.ru/news/sobornostkakosobennostrossiiskogomentaliteta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Книга Н. В. Приза «Путь России в начале третьего тысячелетия (мое мировоззрение)», глава 8. Соборность в экономике и политике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https://pub.wikireading.ru/134224?ysclid=lp74jw8feo471256756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«Мультикультурализм»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https://ru.wikipedia.org/wiki/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Мультикультурализм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«Соборность - как принцип общественного устройства» - 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https://studopedia.ru/10_162406_sobornost--kak-printsip-obshchestvennogo-ustroystva.html?ysclid=lp5u25c5na714313908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170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B047E2-83E4-4EB0-B082-CA46014E482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Список источников</a:t>
            </a:r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450507-E2E7-49D3-862A-5207D0E13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О. СЕРГИЯ БУЛГАКОВА «СОБОРНОСТЬ КАК ОСНОВА ФИЛОСОФИИ ОБРАЗОВАНИЯ»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https://nauka-pedagogika.com/pedagogika-13-00-01/dissertaciya-sobornost-kak-osnova-filosofii-obrazovaniya-o-sergiya-bulgakova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Статья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Соборность в русской культуре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https://psyera.ru/sobornost-v-russkoy-kulture_11722.htm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688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E9BCC4-C0E5-46BA-9B3F-D367E80D0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76EA798-8F72-468A-A2B5-FC8B7675C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600" i="1" dirty="0"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2600" i="1" dirty="0">
                <a:latin typeface="Arial" panose="020B0604020202020204" pitchFamily="34" charset="0"/>
                <a:cs typeface="Arial" panose="020B0604020202020204" pitchFamily="34" charset="0"/>
              </a:rPr>
              <a:t>Да, мы веруем, что русская нация — необыкновенное явление в истории всего человечества. Характер русского народа до того не похож на характеры всех современных европейских народов, что европейцы до сих пор не понимают его и понимают в нем всё обратно.</a:t>
            </a:r>
            <a:r>
              <a:rPr lang="en-GB" sz="2600" i="1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marL="0" indent="0" algn="r">
              <a:buNone/>
            </a:pPr>
            <a:r>
              <a:rPr lang="en-GB" sz="2600" i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2600" i="1" dirty="0">
                <a:latin typeface="Arial" panose="020B0604020202020204" pitchFamily="34" charset="0"/>
                <a:cs typeface="Arial" panose="020B0604020202020204" pitchFamily="34" charset="0"/>
              </a:rPr>
              <a:t>Ф. М. Достоевский</a:t>
            </a:r>
          </a:p>
        </p:txBody>
      </p:sp>
    </p:spTree>
    <p:extLst>
      <p:ext uri="{BB962C8B-B14F-4D97-AF65-F5344CB8AC3E}">
        <p14:creationId xmlns:p14="http://schemas.microsoft.com/office/powerpoint/2010/main" val="4130696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AEAF-CE50-40BD-9192-E2329A552B9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Понятие соборности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3AE023-78D7-4333-9256-C4FF90FB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2043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Собо́рность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— понятие в русской религиозной философии, означающее свободное духовное единение людей как в церковной жизни, так и в мирской общности, общение в братстве и любви. </a:t>
            </a:r>
          </a:p>
          <a:p>
            <a:pPr marL="0" indent="0">
              <a:buNone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Термин не имеет аналогов в других языках. По видимому, первым это понятие в нынешнем значении в русский язык ввёл в 1863 году Ю. Ф. Самарин. Может рассматриваться как составляющая часть русского менталитета.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6D92C7C-0F06-4114-9763-6B572E288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15" r="27084"/>
          <a:stretch/>
        </p:blipFill>
        <p:spPr>
          <a:xfrm>
            <a:off x="7543800" y="1791494"/>
            <a:ext cx="3810000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E20B6D-C14E-4B6D-AE0E-AAA78D92FA1A}"/>
              </a:ext>
            </a:extLst>
          </p:cNvPr>
          <p:cNvSpPr txBox="1"/>
          <p:nvPr/>
        </p:nvSpPr>
        <p:spPr>
          <a:xfrm>
            <a:off x="7543800" y="6211094"/>
            <a:ext cx="381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i="1" dirty="0">
                <a:solidFill>
                  <a:srgbClr val="202122"/>
                </a:solidFill>
                <a:latin typeface="Arial" panose="020B0604020202020204" pitchFamily="34" charset="0"/>
              </a:rPr>
              <a:t>Крестный ход, Илларион Прянишников, 1893</a:t>
            </a:r>
          </a:p>
        </p:txBody>
      </p:sp>
    </p:spTree>
    <p:extLst>
      <p:ext uri="{BB962C8B-B14F-4D97-AF65-F5344CB8AC3E}">
        <p14:creationId xmlns:p14="http://schemas.microsoft.com/office/powerpoint/2010/main" val="131246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60FDAE-F4D6-469A-AABE-6FDB0E970F6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Алексей Хомяков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658C75-929C-40DB-9FB7-231CD8238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8841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Алексей Хомяков был одним из основателей движения славянофилов. Пытаясь отыскать основу русской/славянской идентичности, он указывал на православие. Именно сохранение православия, оставшегося, по его мнению, единственно верной истиной христианского учения, составляет миссию славян. Под «соборностью» Алексей Хомяков подразумевал </a:t>
            </a: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специфическую целостность Церкви</a:t>
            </a: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, которую он противопоставлял и протестантскому индивидуализму, и католическому единству.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7BC8F1-57FC-44E3-B83D-0E21C758F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329" y="1825625"/>
            <a:ext cx="3525471" cy="419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759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D910F9-DBFD-4543-B800-A3C92AE850D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Соборность как идеология российской государственности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BAC0D9-A61F-4B54-BAA8-6584D4A5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Принадлежащая А. Хомякову концепция соборности, таким образом, представляет собой идеологию российской государственности и не случайно стала одним из источников движения славянофилов. В духе этой концепции идея соборности понималась в русской религиозной философии. Сергей Булгаков говорил, что Соборность — это «душа православия». Впрочем и сам термин «соборность», несущий в себе существенную религиозную нагрузку, и традиция его философской интерпретации имели широкое хождение и влияние в православной части Европы и из области интеллектуальной перекочевали в политический дискурс. </a:t>
            </a:r>
          </a:p>
        </p:txBody>
      </p:sp>
    </p:spTree>
    <p:extLst>
      <p:ext uri="{BB962C8B-B14F-4D97-AF65-F5344CB8AC3E}">
        <p14:creationId xmlns:p14="http://schemas.microsoft.com/office/powerpoint/2010/main" val="2615690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B53849-40F8-459B-BAB1-18C087656EB9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Соборное общество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819C03-A03F-410C-AE85-D5AD1068A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Принципы построения соборного общества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Общепризнанное понимание общности целей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Общность исторической судьбы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Готовность к совместному действию – труду, борьбе, жертвам.</a:t>
            </a:r>
          </a:p>
          <a:p>
            <a:pPr marL="0" indent="0">
              <a:buNone/>
            </a:pPr>
            <a:endParaRPr lang="ru-RU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Как добиться соборности общества? Соборный подход должен являться официально господствующим общественным принципом, на основе которого выстраивается буквально всё: общественные отношения, политика, экономика, этические и нравственные нормы, культура, воспитание граждан, система законов и т.д.</a:t>
            </a:r>
          </a:p>
        </p:txBody>
      </p:sp>
    </p:spTree>
    <p:extLst>
      <p:ext uri="{BB962C8B-B14F-4D97-AF65-F5344CB8AC3E}">
        <p14:creationId xmlns:p14="http://schemas.microsoft.com/office/powerpoint/2010/main" val="394206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EFD03-AC35-4E37-97BF-DB8B01CC71A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Соборность в воспитании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8DA5BD-1E6B-4B34-8EE3-AC7D7DA2E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3381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Воспитание в духе православной соборности предполагает критическое, требовательное отношение к себе и доброжелательное отношение к другим, особенно отличающимся по вере, культуре, образу жизни. Соборность создаёт естественные предпосылки для </a:t>
            </a: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демократии</a:t>
            </a: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, в том числе и в системе образования, но демократии духа, основанной на постоянном духовном росте и нравственном самосовершенствовании, гармонии интересов и альтруизме</a:t>
            </a:r>
            <a:r>
              <a:rPr lang="ru-RU" b="0" i="0" dirty="0">
                <a:solidFill>
                  <a:srgbClr val="465762"/>
                </a:solidFill>
                <a:effectLst/>
                <a:latin typeface="Arial" panose="020B0604020202020204" pitchFamily="34" charset="0"/>
              </a:rPr>
              <a:t>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56846B-8801-4057-8746-D6D80C609E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6" r="30405"/>
          <a:stretch/>
        </p:blipFill>
        <p:spPr>
          <a:xfrm>
            <a:off x="8176334" y="1825625"/>
            <a:ext cx="3177466" cy="402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D5649-B234-4806-AA36-0244973547E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Русский менталитет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078387-2974-444A-AC3E-593ACDCC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5455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Менталитет россиянина далек от индивидуализма, наоборот, на первое место выходит </a:t>
            </a:r>
            <a:r>
              <a:rPr lang="ru-RU" sz="2600" dirty="0">
                <a:highlight>
                  <a:srgbClr val="34E89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общинность</a:t>
            </a: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. Отсюда знаменитая жертвенность и самоотдача, взаимопомощь. Каждый может вспомнить с десяток известных высказываний и поговорок типа: «всем миром», «с миру по нитке – голому рубашка» и другие. В России принято не только рассказывать окружающим о своих успехах, но поделиться неприятностями, пожаловаться. Не приживаются у нас и брачные договоры с долговыми расписками, без которых жизнь в западных странах так немыслима.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18A87C-3DC3-4444-929D-613690ED8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752" y="1825625"/>
            <a:ext cx="386104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025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609F5BD-109F-412B-846F-95D095F40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В предлагаемой модели соборного общества разница в уровне жизни населения минимальная, классы как таковые отсутствуют, государство ведет разумную политику в межнациональных отношениях.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Противоречия в таком обществе будут, но они будут носить неантагонистический характер. Будут и партии, но сложившиеся не по классовому принципу, так как классов в новом обществе не будет, а по принципам альтернативы развития экономики и человека как цели развития общества. Но это будет не альтернатива — противоположность цели, а альтернатива — другой подход к этой цели.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1EF0E7C-35DC-4282-9F07-325AC9107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tx1"/>
          </a:solidFill>
        </p:spPr>
        <p:txBody>
          <a:bodyPr/>
          <a:lstStyle/>
          <a:p>
            <a:r>
              <a:rPr lang="ru-RU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Соборность в экономике</a:t>
            </a:r>
          </a:p>
        </p:txBody>
      </p:sp>
    </p:spTree>
    <p:extLst>
      <p:ext uri="{BB962C8B-B14F-4D97-AF65-F5344CB8AC3E}">
        <p14:creationId xmlns:p14="http://schemas.microsoft.com/office/powerpoint/2010/main" val="21610147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998</Words>
  <Application>Microsoft Office PowerPoint</Application>
  <PresentationFormat>Широкоэкранный</PresentationFormat>
  <Paragraphs>46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Апелляция к теме «Соборности» в современной политике</vt:lpstr>
      <vt:lpstr>Презентация PowerPoint</vt:lpstr>
      <vt:lpstr>Понятие соборности</vt:lpstr>
      <vt:lpstr>Алексей Хомяков</vt:lpstr>
      <vt:lpstr>Соборность как идеология российской государственности</vt:lpstr>
      <vt:lpstr>Соборное общество</vt:lpstr>
      <vt:lpstr>Соборность в воспитании</vt:lpstr>
      <vt:lpstr>Русский менталитет</vt:lpstr>
      <vt:lpstr>Соборность в экономике</vt:lpstr>
      <vt:lpstr>Соборность в культуре</vt:lpstr>
      <vt:lpstr>Соборность и личность</vt:lpstr>
      <vt:lpstr>Вывод</vt:lpstr>
      <vt:lpstr>Список источников:</vt:lpstr>
      <vt:lpstr>Список источников: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Апелляция к теме «Соборности» в современной политике</dc:title>
  <dc:creator>zeloniyosminog@gmail.com</dc:creator>
  <cp:lastModifiedBy>zeloniyosminog@gmail.com</cp:lastModifiedBy>
  <cp:revision>39</cp:revision>
  <dcterms:created xsi:type="dcterms:W3CDTF">2023-11-18T13:54:46Z</dcterms:created>
  <dcterms:modified xsi:type="dcterms:W3CDTF">2023-11-20T19:08:14Z</dcterms:modified>
</cp:coreProperties>
</file>

<file path=docProps/thumbnail.jpeg>
</file>